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982" r:id="rId5"/>
    <p:sldId id="979" r:id="rId6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15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03168-B49E-447C-9902-974E77D2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CBC1C3-A61C-4C76-8BA2-B687250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A49C2-313C-41F5-9786-B437D36B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841BD-50D3-4B28-BA0F-D0751393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DE510-2034-4B3F-B80B-42B5AED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731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F6951-0DAA-4A1A-8FC0-2D0BEB4B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1B35C4-691E-4807-9525-8740B79C4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84F66-5545-4E7F-8417-730B84A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D1080-75C1-429F-B8B1-7B236F6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F9AF8-03E5-4E02-BDD4-E025E2D8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343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530C5-C550-4B43-A34D-915CFF297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6817E-6607-4088-8FB2-DED214E8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DC4AA-5BFF-4DD3-A044-0356D1EE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5FCC-C847-4932-BAE6-5A63B1C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325BA-4B13-4A97-9ECC-C40DFF1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490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5C49B-E7CD-4078-A65B-1032ECD5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92073-A798-4348-85A9-EC687E4D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4FE5B-71E9-4B8E-B691-1EB18F85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22316-7EEA-4FCA-8EFB-4A3BB697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59D9D7-1972-493B-985C-2F81DA3A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109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A8C9-13CD-42A4-8B82-1049A0E8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9B8853-D216-4948-8769-AC5FE5B2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BF044-AC89-4267-92B2-8AA5723E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E2BD0-020A-48B1-88D1-77D7E13D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9E98-960D-42FF-8D8E-EBFD3807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082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4A252-C462-4E63-853E-60C82F6C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E4564-C062-4C91-93E0-2ED484CB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A26F6-BD4B-448F-8D42-17DA69A6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857E89-9A71-4C37-9E5B-AABD9336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619E3-1E46-4603-953A-3562317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CE9178-7B9E-46FA-90B4-57675E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56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53DC-DEAB-4E68-8309-6227C512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F93B7-874B-40E1-8A36-79DA96E4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DD857B-9FB4-4862-8CA3-8F6267CE4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E3AAEA-F2E3-45E8-815F-CCDE3531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C5D834-4C79-4F55-92E0-7F77ED56D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6E81A5-26FA-454B-B8D1-639BD73D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07A0F5-6F54-48C2-9FFC-A9D8C49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E171E9-CBFF-45B0-95F6-7843ECC2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3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4996-121B-4C3F-A430-D3B22940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A73020-ECE6-415D-9DEF-4F73A27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786C6C-D12B-468A-8D32-74DD369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6AA9BE-1F60-48C5-B31F-9AD51C46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380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9F6EAE-C205-4839-BB77-C4A39E1E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7438A1-B894-4905-8234-A70C455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CC2645-F359-4B97-9A61-E3AE430E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526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9001B-0ACB-45D5-A237-72B92501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C7E1A-8E6B-42B1-A940-02BC6CE8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B210EA-23F8-49F0-ABC5-9BE673E9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AC66EB-86C1-4ADF-8DFB-2B757F22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4D46C-9745-479A-9A37-0259245F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4C0C7A-E7A4-4F1D-BB8A-98303C4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5084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FAA22-D197-48E0-B97B-F34E2291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5A28A7-C918-4AEB-88AA-34907166F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66151-E62C-4933-A75B-22B3C688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90E0B-8F1D-4CA0-9D98-75EDF34F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F48125-C9D3-487F-A4C0-C90020A0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26081-4F07-47A9-8B75-73514305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103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876FDA-3A7C-4D9F-9736-287C7944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A5C374-AEBF-45EB-8795-0B478135A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06B92-6A31-4755-907C-BC2E6389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0F979-A102-457D-8AFC-02B6E3B6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82012-BAB9-45E1-9805-B74809FC6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61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jp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8.png"/><Relationship Id="rId5" Type="http://schemas.openxmlformats.org/officeDocument/2006/relationships/tags" Target="../tags/tag5.xml"/><Relationship Id="rId10" Type="http://schemas.openxmlformats.org/officeDocument/2006/relationships/image" Target="../media/image7.png"/><Relationship Id="rId4" Type="http://schemas.openxmlformats.org/officeDocument/2006/relationships/tags" Target="../tags/tag4.xml"/><Relationship Id="rId9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854" y="0"/>
            <a:ext cx="12303853" cy="6999528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1</a:t>
            </a:fld>
            <a:endParaRPr lang="es-CO" dirty="0"/>
          </a:p>
        </p:txBody>
      </p:sp>
      <p:sp>
        <p:nvSpPr>
          <p:cNvPr id="55" name="6 Rectángulo">
            <a:extLst>
              <a:ext uri="{FF2B5EF4-FFF2-40B4-BE49-F238E27FC236}">
                <a16:creationId xmlns:a16="http://schemas.microsoft.com/office/drawing/2014/main" id="{9429F675-CCE2-40FA-9B30-059FFC8B8720}"/>
              </a:ext>
            </a:extLst>
          </p:cNvPr>
          <p:cNvSpPr/>
          <p:nvPr/>
        </p:nvSpPr>
        <p:spPr>
          <a:xfrm>
            <a:off x="194349" y="274919"/>
            <a:ext cx="10792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</a:t>
            </a:r>
            <a:r>
              <a:rPr lang="es-E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Mantenimiento, mejoramiento y conservación de la infraestructura física general en el establecimiento  EPMSC CARTAGO</a:t>
            </a:r>
            <a:endParaRPr lang="es-CO" sz="1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CO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56" name="Rectangle 181">
            <a:extLst>
              <a:ext uri="{FF2B5EF4-FFF2-40B4-BE49-F238E27FC236}">
                <a16:creationId xmlns:a16="http://schemas.microsoft.com/office/drawing/2014/main" id="{CAA65307-D3F1-428E-B67A-70AE0CFB24D6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3343" y="1000996"/>
            <a:ext cx="4788958" cy="220082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A LA FECHA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Rectangle 181">
            <a:extLst>
              <a:ext uri="{FF2B5EF4-FFF2-40B4-BE49-F238E27FC236}">
                <a16:creationId xmlns:a16="http://schemas.microsoft.com/office/drawing/2014/main" id="{7603076F-0027-4846-85F3-96833168E3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69807" y="971792"/>
            <a:ext cx="5831498" cy="249286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BENEFICIOS ADICIONALES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Rectangle 181">
            <a:extLst>
              <a:ext uri="{FF2B5EF4-FFF2-40B4-BE49-F238E27FC236}">
                <a16:creationId xmlns:a16="http://schemas.microsoft.com/office/drawing/2014/main" id="{65479D4E-B946-4B69-85EE-7B45D48ECD5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4355" y="3217819"/>
            <a:ext cx="4874309" cy="220083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REFERENCIAS GRÁFICAS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" name="CuadroTexto 42">
            <a:extLst>
              <a:ext uri="{FF2B5EF4-FFF2-40B4-BE49-F238E27FC236}">
                <a16:creationId xmlns:a16="http://schemas.microsoft.com/office/drawing/2014/main" id="{B9BFB7A8-E852-46BC-B9AF-CAB3835FC06D}"/>
              </a:ext>
            </a:extLst>
          </p:cNvPr>
          <p:cNvSpPr txBox="1"/>
          <p:nvPr/>
        </p:nvSpPr>
        <p:spPr>
          <a:xfrm>
            <a:off x="187991" y="1376523"/>
            <a:ext cx="4874310" cy="175432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realizó visita de seguimiento el día 26 de Agosto de 2019, donde participo  Dirección del establecimiento , ENTERRITORIO , Interventoría y Contratista de Obra. Se visita cada uno de los frentes intervenidos, dejando observaciones por atender.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endParaRPr lang="es-E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etapa de ejecución culmino el pasado  3 de septiembre de 2019.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endParaRPr lang="es-E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Actualmente presente un avance programado del 100% versus un avance ejecutado del 100%.</a:t>
            </a:r>
            <a:endParaRPr lang="es-E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endParaRPr lang="es-E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esta coordinando la entrega y recibo del establecimiento.</a:t>
            </a:r>
          </a:p>
          <a:p>
            <a:pPr algn="just">
              <a:defRPr/>
            </a:pPr>
            <a:endParaRPr lang="es-E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716A5128-E459-4ECA-9B2A-5261B28AB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91134"/>
              </p:ext>
            </p:extLst>
          </p:nvPr>
        </p:nvGraphicFramePr>
        <p:xfrm>
          <a:off x="5669806" y="3429000"/>
          <a:ext cx="5831499" cy="306335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70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1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814"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Cierre</a:t>
                      </a:r>
                      <a:endParaRPr lang="es-CO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625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Inicio etapa 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abril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625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Terminación etapa 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junio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625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Inicio etapa 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octubre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6761520"/>
                  </a:ext>
                </a:extLst>
              </a:tr>
              <a:tr h="221625">
                <a:tc>
                  <a:txBody>
                    <a:bodyPr/>
                    <a:lstStyle/>
                    <a:p>
                      <a:pPr algn="just"/>
                      <a:r>
                        <a:rPr lang="es-CO" sz="9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Terminación etapa 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septiembre de 2019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6837320"/>
                  </a:ext>
                </a:extLst>
              </a:tr>
              <a:tr h="221625">
                <a:tc>
                  <a:txBody>
                    <a:bodyPr/>
                    <a:lstStyle/>
                    <a:p>
                      <a:r>
                        <a:rPr lang="es-CO" sz="9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Ejecutor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ENTERRITORIO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6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9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Presupuesto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$ 1.748.872.527</a:t>
                      </a:r>
                      <a:endParaRPr lang="es-CO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625">
                <a:tc>
                  <a:txBody>
                    <a:bodyPr/>
                    <a:lstStyle/>
                    <a:p>
                      <a:r>
                        <a:rPr lang="es-CO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financiero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80.64%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625">
                <a:tc>
                  <a:txBody>
                    <a:bodyPr/>
                    <a:lstStyle/>
                    <a:p>
                      <a:r>
                        <a:rPr lang="es-CO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de ejecución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 obra.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95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O" sz="900" b="1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CO" sz="9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 esta recopilando la documentación necesaria para la entrega y recibo a satisfacción por la USPEC </a:t>
                      </a:r>
                      <a:endParaRPr lang="es-419" sz="9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1" name="28 CuadroTexto">
            <a:extLst>
              <a:ext uri="{FF2B5EF4-FFF2-40B4-BE49-F238E27FC236}">
                <a16:creationId xmlns:a16="http://schemas.microsoft.com/office/drawing/2014/main" id="{B108F93C-D767-4732-A979-E01EC416740F}"/>
              </a:ext>
            </a:extLst>
          </p:cNvPr>
          <p:cNvSpPr txBox="1"/>
          <p:nvPr/>
        </p:nvSpPr>
        <p:spPr>
          <a:xfrm>
            <a:off x="5669807" y="1319438"/>
            <a:ext cx="5831499" cy="189282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resultado del Alcance es el siguiente:</a:t>
            </a:r>
            <a:endParaRPr lang="es-419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Adecuación de Tanque de reserva.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Impermeabilización Edificio celdas (terraza 5 piso) y tratamiento dilatación epóxico.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 y cambio de red eléctrica de celdas y pasillo (4 piso).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 de baterías sanitarias y duchas (4 piso).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 de redes de acueducto y alcantarillado (fachada edificio).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Construcción UTE, acceso, aislamiento, archivo de sanidad, adecuación celda primaria(recepción) y demolición UTE existente.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 general rancho, adecuación áreas (producto no conforme, residuos sólidos), construcción de baterías sanitarias y cubierta arquitectónica.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Adecuación áreas de visitas y requisas cubiertas arquitectónicas.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Suministro e instalación de cubierta arquitectónica (acceso de visitas).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419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Impermeabilización terraza (área administrativa).</a:t>
            </a:r>
            <a:endParaRPr lang="es-CO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2" name="Picture 3">
            <a:extLst>
              <a:ext uri="{FF2B5EF4-FFF2-40B4-BE49-F238E27FC236}">
                <a16:creationId xmlns:a16="http://schemas.microsoft.com/office/drawing/2014/main" id="{B83956A9-47B4-4D18-9E6D-5C5E3A66E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56" y="3655875"/>
            <a:ext cx="2247731" cy="257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4">
            <a:extLst>
              <a:ext uri="{FF2B5EF4-FFF2-40B4-BE49-F238E27FC236}">
                <a16:creationId xmlns:a16="http://schemas.microsoft.com/office/drawing/2014/main" id="{2AD8B87E-048F-4DC4-AB79-1683A4AE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50" y="4943243"/>
            <a:ext cx="2454634" cy="12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>
            <a:extLst>
              <a:ext uri="{FF2B5EF4-FFF2-40B4-BE49-F238E27FC236}">
                <a16:creationId xmlns:a16="http://schemas.microsoft.com/office/drawing/2014/main" id="{DA0F3D83-1A71-4DE5-92FE-AC3BA0B5B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150" y="3655875"/>
            <a:ext cx="2428321" cy="114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8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44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2</a:t>
            </a:fld>
            <a:endParaRPr lang="es-CO" dirty="0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E06E5D28-8383-4A65-95CA-0186998376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28192" y="6274768"/>
            <a:ext cx="31115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Desviación en días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proyección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59B87256-EEC0-438C-9ED1-CCAD7F5827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5173BC2F-D0DD-45F6-BF24-87B33BCA1B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sp>
        <p:nvSpPr>
          <p:cNvPr id="50" name="Rectangle 178">
            <a:extLst>
              <a:ext uri="{FF2B5EF4-FFF2-40B4-BE49-F238E27FC236}">
                <a16:creationId xmlns:a16="http://schemas.microsoft.com/office/drawing/2014/main" id="{25E88758-C0C4-463D-8D44-42E974BC82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4896" y="5681569"/>
            <a:ext cx="2783274" cy="43564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Andres Traslaviña/ Supervisor </a:t>
            </a:r>
            <a:r>
              <a:rPr lang="es-CO" sz="800" dirty="0" err="1"/>
              <a:t>Enterritorio</a:t>
            </a:r>
            <a:endParaRPr lang="es-CO" sz="800" dirty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5940407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endParaRPr lang="es-CO" sz="8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3" name="2 Grupo">
            <a:extLst>
              <a:ext uri="{FF2B5EF4-FFF2-40B4-BE49-F238E27FC236}">
                <a16:creationId xmlns:a16="http://schemas.microsoft.com/office/drawing/2014/main" id="{0A436F5C-B563-4DEB-9D73-AE3BB0E9202E}"/>
              </a:ext>
            </a:extLst>
          </p:cNvPr>
          <p:cNvGrpSpPr/>
          <p:nvPr/>
        </p:nvGrpSpPr>
        <p:grpSpPr>
          <a:xfrm>
            <a:off x="7618633" y="6205413"/>
            <a:ext cx="1700032" cy="384758"/>
            <a:chOff x="7164287" y="6381328"/>
            <a:chExt cx="1404770" cy="360040"/>
          </a:xfrm>
        </p:grpSpPr>
        <p:sp>
          <p:nvSpPr>
            <p:cNvPr id="64" name="Rectángulo redondeado 31">
              <a:extLst>
                <a:ext uri="{FF2B5EF4-FFF2-40B4-BE49-F238E27FC236}">
                  <a16:creationId xmlns:a16="http://schemas.microsoft.com/office/drawing/2014/main" id="{79DBC480-27B0-4336-8DCC-22829C460735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5" name="26 Elipse">
              <a:extLst>
                <a:ext uri="{FF2B5EF4-FFF2-40B4-BE49-F238E27FC236}">
                  <a16:creationId xmlns:a16="http://schemas.microsoft.com/office/drawing/2014/main" id="{135BF92E-70F9-4542-9F4B-FA28FFF96CED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6" name="32 Elipse">
              <a:extLst>
                <a:ext uri="{FF2B5EF4-FFF2-40B4-BE49-F238E27FC236}">
                  <a16:creationId xmlns:a16="http://schemas.microsoft.com/office/drawing/2014/main" id="{2975A682-145F-4185-A02E-607145390970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7" name="1 Rectángulo">
              <a:extLst>
                <a:ext uri="{FF2B5EF4-FFF2-40B4-BE49-F238E27FC236}">
                  <a16:creationId xmlns:a16="http://schemas.microsoft.com/office/drawing/2014/main" id="{B17A7465-E55C-4172-A518-B72CBC88816B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68" name="34 Rectángulo">
              <a:extLst>
                <a:ext uri="{FF2B5EF4-FFF2-40B4-BE49-F238E27FC236}">
                  <a16:creationId xmlns:a16="http://schemas.microsoft.com/office/drawing/2014/main" id="{7DF525E9-28A4-4DE0-ACE9-D7FBCF894A60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70" name="149 Extracto">
            <a:extLst>
              <a:ext uri="{FF2B5EF4-FFF2-40B4-BE49-F238E27FC236}">
                <a16:creationId xmlns:a16="http://schemas.microsoft.com/office/drawing/2014/main" id="{B1EEB487-4E3B-4A83-87AF-0D6BD2545306}"/>
              </a:ext>
            </a:extLst>
          </p:cNvPr>
          <p:cNvSpPr/>
          <p:nvPr/>
        </p:nvSpPr>
        <p:spPr>
          <a:xfrm>
            <a:off x="7772346" y="636066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1" name="150 Proceso">
            <a:extLst>
              <a:ext uri="{FF2B5EF4-FFF2-40B4-BE49-F238E27FC236}">
                <a16:creationId xmlns:a16="http://schemas.microsoft.com/office/drawing/2014/main" id="{3FBFCC2E-CF3D-4F21-AA6D-E56C52A0D3C7}"/>
              </a:ext>
            </a:extLst>
          </p:cNvPr>
          <p:cNvSpPr/>
          <p:nvPr/>
        </p:nvSpPr>
        <p:spPr>
          <a:xfrm>
            <a:off x="8179104" y="6369724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grpSp>
        <p:nvGrpSpPr>
          <p:cNvPr id="134" name="Group 120">
            <a:extLst>
              <a:ext uri="{FF2B5EF4-FFF2-40B4-BE49-F238E27FC236}">
                <a16:creationId xmlns:a16="http://schemas.microsoft.com/office/drawing/2014/main" id="{D8EDE30C-BDF8-4528-B00D-F31D14B2B44F}"/>
              </a:ext>
            </a:extLst>
          </p:cNvPr>
          <p:cNvGrpSpPr>
            <a:grpSpLocks/>
          </p:cNvGrpSpPr>
          <p:nvPr/>
        </p:nvGrpSpPr>
        <p:grpSpPr bwMode="auto">
          <a:xfrm>
            <a:off x="8654694" y="-37132"/>
            <a:ext cx="2771299" cy="1125172"/>
            <a:chOff x="4071" y="1279"/>
            <a:chExt cx="1124" cy="350"/>
          </a:xfrm>
        </p:grpSpPr>
        <p:pic>
          <p:nvPicPr>
            <p:cNvPr id="135" name="Picture 121" descr="j0432549">
              <a:extLst>
                <a:ext uri="{FF2B5EF4-FFF2-40B4-BE49-F238E27FC236}">
                  <a16:creationId xmlns:a16="http://schemas.microsoft.com/office/drawing/2014/main" id="{B73E540B-81BE-49BF-955B-432A36DE6D0F}"/>
                </a:ext>
              </a:extLst>
            </p:cNvPr>
            <p:cNvPicPr>
              <a:picLocks noChangeArrowheads="1"/>
            </p:cNvPicPr>
            <p:nvPr>
              <p:custDataLst>
                <p:tags r:id="rId3"/>
              </p:custDataLst>
            </p:nvPr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2" y="1279"/>
              <a:ext cx="313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" name="Oval 125">
              <a:extLst>
                <a:ext uri="{FF2B5EF4-FFF2-40B4-BE49-F238E27FC236}">
                  <a16:creationId xmlns:a16="http://schemas.microsoft.com/office/drawing/2014/main" id="{E552F77C-3815-4AA5-B447-E76C0118DD77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0800000">
              <a:off x="4073" y="1566"/>
              <a:ext cx="38" cy="22"/>
            </a:xfrm>
            <a:prstGeom prst="ellipse">
              <a:avLst/>
            </a:prstGeom>
            <a:solidFill>
              <a:schemeClr val="bg2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1051" dirty="0">
                <a:solidFill>
                  <a:prstClr val="black"/>
                </a:solidFill>
              </a:endParaRPr>
            </a:p>
          </p:txBody>
        </p:sp>
        <p:sp>
          <p:nvSpPr>
            <p:cNvPr id="137" name="Oval 133">
              <a:extLst>
                <a:ext uri="{FF2B5EF4-FFF2-40B4-BE49-F238E27FC236}">
                  <a16:creationId xmlns:a16="http://schemas.microsoft.com/office/drawing/2014/main" id="{F87D036A-B672-41CF-98F6-36EDB75DA2CD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10800000">
              <a:off x="4071" y="1366"/>
              <a:ext cx="40" cy="22"/>
            </a:xfrm>
            <a:prstGeom prst="ellipse">
              <a:avLst/>
            </a:prstGeom>
            <a:solidFill>
              <a:schemeClr val="bg2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1051" dirty="0">
                <a:solidFill>
                  <a:prstClr val="black"/>
                </a:solidFill>
              </a:endParaRPr>
            </a:p>
          </p:txBody>
        </p:sp>
      </p:grpSp>
      <p:sp>
        <p:nvSpPr>
          <p:cNvPr id="158" name="Oval 131">
            <a:extLst>
              <a:ext uri="{FF2B5EF4-FFF2-40B4-BE49-F238E27FC236}">
                <a16:creationId xmlns:a16="http://schemas.microsoft.com/office/drawing/2014/main" id="{04A44F03-AF96-4A2F-9F40-5BD0CC46DF0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53835" y="432091"/>
            <a:ext cx="178356" cy="26419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1051" dirty="0">
              <a:solidFill>
                <a:prstClr val="black"/>
              </a:solidFill>
            </a:endParaRPr>
          </a:p>
        </p:txBody>
      </p:sp>
      <p:sp>
        <p:nvSpPr>
          <p:cNvPr id="159" name="Oval 131">
            <a:extLst>
              <a:ext uri="{FF2B5EF4-FFF2-40B4-BE49-F238E27FC236}">
                <a16:creationId xmlns:a16="http://schemas.microsoft.com/office/drawing/2014/main" id="{5029FB37-0C81-42D8-96E8-C0C9CE233740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953835" y="117562"/>
            <a:ext cx="178356" cy="26419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1051" dirty="0">
              <a:solidFill>
                <a:prstClr val="black"/>
              </a:solidFill>
            </a:endParaRPr>
          </a:p>
        </p:txBody>
      </p:sp>
      <p:sp>
        <p:nvSpPr>
          <p:cNvPr id="181" name="6 Rectángulo">
            <a:extLst>
              <a:ext uri="{FF2B5EF4-FFF2-40B4-BE49-F238E27FC236}">
                <a16:creationId xmlns:a16="http://schemas.microsoft.com/office/drawing/2014/main" id="{4E654BCA-6485-4F01-82A9-FF9DF6FE4146}"/>
              </a:ext>
            </a:extLst>
          </p:cNvPr>
          <p:cNvSpPr/>
          <p:nvPr/>
        </p:nvSpPr>
        <p:spPr>
          <a:xfrm>
            <a:off x="130504" y="434487"/>
            <a:ext cx="7905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Meta: </a:t>
            </a:r>
            <a:r>
              <a:rPr lang="es-CO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CUMPLIMIENTO A LA SENTENCIA FALLO  T-762</a:t>
            </a:r>
            <a:endParaRPr lang="es-CO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AC240690-15F5-4424-AC85-1CE0925D0CC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1723" y="1051536"/>
            <a:ext cx="4515522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 proyectado vs. Avance Real</a:t>
            </a:r>
          </a:p>
        </p:txBody>
      </p:sp>
      <p:sp>
        <p:nvSpPr>
          <p:cNvPr id="183" name="Rectangle 184">
            <a:extLst>
              <a:ext uri="{FF2B5EF4-FFF2-40B4-BE49-F238E27FC236}">
                <a16:creationId xmlns:a16="http://schemas.microsoft.com/office/drawing/2014/main" id="{B5544F59-02E5-4D3E-A04A-013C89E6BD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1723" y="1437692"/>
            <a:ext cx="4525397" cy="2317268"/>
          </a:xfrm>
          <a:prstGeom prst="rect">
            <a:avLst/>
          </a:prstGeom>
          <a:solidFill>
            <a:srgbClr val="FFFFFF"/>
          </a:solidFill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defTabSz="457200" fontAlgn="ctr"/>
            <a:endParaRPr lang="es-CO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4" name="Rectangle 181">
            <a:extLst>
              <a:ext uri="{FF2B5EF4-FFF2-40B4-BE49-F238E27FC236}">
                <a16:creationId xmlns:a16="http://schemas.microsoft.com/office/drawing/2014/main" id="{716C2E65-01F9-4FDE-9B8A-67540972782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06620" y="1051536"/>
            <a:ext cx="2947220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Próximos hitos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356BE45-3A48-4597-A3E4-16E4F8A8E44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02445" y="1314990"/>
            <a:ext cx="2955569" cy="2404081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71450" indent="-171450" algn="just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Entrega de áreas al establecimiento.</a:t>
            </a:r>
          </a:p>
          <a:p>
            <a:pPr marL="628650" lvl="1" indent="-171450" algn="just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Entrega documentos a ENTERRITORIO.</a:t>
            </a:r>
          </a:p>
          <a:p>
            <a:pPr marL="171450" indent="-171450" algn="just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Entrega documentos a USPEC</a:t>
            </a:r>
          </a:p>
          <a:p>
            <a:pPr marL="171450" indent="-171450" algn="just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Visitas de entrega</a:t>
            </a:r>
          </a:p>
        </p:txBody>
      </p:sp>
      <p:sp>
        <p:nvSpPr>
          <p:cNvPr id="186" name="Rectangle 186">
            <a:extLst>
              <a:ext uri="{FF2B5EF4-FFF2-40B4-BE49-F238E27FC236}">
                <a16:creationId xmlns:a16="http://schemas.microsoft.com/office/drawing/2014/main" id="{E39CCAFD-61C0-49D2-BFC7-CB5CF2E53AC1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984099" y="1026837"/>
            <a:ext cx="647027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Cron.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2F72E00-6031-421D-A25C-3014CD7A6FCB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984098" y="1308489"/>
            <a:ext cx="721395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1/10/2019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br>
              <a:rPr lang="en-GB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6/10/2019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br>
              <a:rPr lang="en-GB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7/10/2019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br>
              <a:rPr lang="en-GB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12/10/2019</a:t>
            </a:r>
          </a:p>
        </p:txBody>
      </p:sp>
      <p:sp>
        <p:nvSpPr>
          <p:cNvPr id="188" name="Rectangle 186">
            <a:extLst>
              <a:ext uri="{FF2B5EF4-FFF2-40B4-BE49-F238E27FC236}">
                <a16:creationId xmlns:a16="http://schemas.microsoft.com/office/drawing/2014/main" id="{18CBE82B-2624-4A61-9B96-2E9347A7D558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709668" y="1026837"/>
            <a:ext cx="578312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Desfase</a:t>
            </a:r>
          </a:p>
        </p:txBody>
      </p:sp>
      <p:sp>
        <p:nvSpPr>
          <p:cNvPr id="189" name="Rectangle 183">
            <a:extLst>
              <a:ext uri="{FF2B5EF4-FFF2-40B4-BE49-F238E27FC236}">
                <a16:creationId xmlns:a16="http://schemas.microsoft.com/office/drawing/2014/main" id="{8EBBB9DC-32D2-424D-920D-89380FD30F96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366522" y="1021587"/>
            <a:ext cx="498009" cy="24552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</a:t>
            </a:r>
          </a:p>
        </p:txBody>
      </p:sp>
      <p:sp>
        <p:nvSpPr>
          <p:cNvPr id="190" name="Rectangle 186">
            <a:extLst>
              <a:ext uri="{FF2B5EF4-FFF2-40B4-BE49-F238E27FC236}">
                <a16:creationId xmlns:a16="http://schemas.microsoft.com/office/drawing/2014/main" id="{1789E7ED-8284-42F9-8EAF-5ABE30F17DE7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333366" y="1267116"/>
            <a:ext cx="49389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82875" indent="-18287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1" name="Rectangle 181">
            <a:extLst>
              <a:ext uri="{FF2B5EF4-FFF2-40B4-BE49-F238E27FC236}">
                <a16:creationId xmlns:a16="http://schemas.microsoft.com/office/drawing/2014/main" id="{1652C3D3-4AB3-4030-9E3C-0A429A2D3B7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4971" y="3913941"/>
            <a:ext cx="3009803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Ejecución Financiera</a:t>
            </a:r>
          </a:p>
        </p:txBody>
      </p:sp>
      <p:sp>
        <p:nvSpPr>
          <p:cNvPr id="192" name="Rectangle 181">
            <a:extLst>
              <a:ext uri="{FF2B5EF4-FFF2-40B4-BE49-F238E27FC236}">
                <a16:creationId xmlns:a16="http://schemas.microsoft.com/office/drawing/2014/main" id="{7C43CD21-8178-45A0-AE72-9F0FF3588F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97111" y="3914535"/>
            <a:ext cx="3032964" cy="266880"/>
          </a:xfrm>
          <a:prstGeom prst="rect">
            <a:avLst/>
          </a:prstGeom>
          <a:solidFill>
            <a:srgbClr val="050153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 wrap="none" lIns="237744" rIns="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Riesgos y acciones tomadas</a:t>
            </a:r>
          </a:p>
        </p:txBody>
      </p:sp>
      <p:sp>
        <p:nvSpPr>
          <p:cNvPr id="193" name="Rectangle 181">
            <a:extLst>
              <a:ext uri="{FF2B5EF4-FFF2-40B4-BE49-F238E27FC236}">
                <a16:creationId xmlns:a16="http://schemas.microsoft.com/office/drawing/2014/main" id="{18664EA5-2029-456A-B742-B60DE0C503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83571" y="3908552"/>
            <a:ext cx="3860126" cy="264301"/>
          </a:xfrm>
          <a:prstGeom prst="rect">
            <a:avLst/>
          </a:prstGeom>
          <a:solidFill>
            <a:srgbClr val="050153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 a tomar</a:t>
            </a:r>
          </a:p>
        </p:txBody>
      </p:sp>
      <p:sp>
        <p:nvSpPr>
          <p:cNvPr id="194" name="Rectangle 178">
            <a:extLst>
              <a:ext uri="{FF2B5EF4-FFF2-40B4-BE49-F238E27FC236}">
                <a16:creationId xmlns:a16="http://schemas.microsoft.com/office/drawing/2014/main" id="{1B422789-E90C-464E-91E7-93255B17FC7E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92643" y="4314036"/>
            <a:ext cx="3821391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5" name="Rectangle 178">
            <a:extLst>
              <a:ext uri="{FF2B5EF4-FFF2-40B4-BE49-F238E27FC236}">
                <a16:creationId xmlns:a16="http://schemas.microsoft.com/office/drawing/2014/main" id="{AAE247E2-A6AB-4DF5-98A9-FC1DB013AAE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42642" y="4300721"/>
            <a:ext cx="3032964" cy="217420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7" name="Rectangle 186">
            <a:extLst>
              <a:ext uri="{FF2B5EF4-FFF2-40B4-BE49-F238E27FC236}">
                <a16:creationId xmlns:a16="http://schemas.microsoft.com/office/drawing/2014/main" id="{8D97E15A-9C20-4FD5-B202-2BF535ECCD84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713842" y="1290262"/>
            <a:ext cx="608734" cy="2003468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s-ES" sz="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</a:p>
        </p:txBody>
      </p:sp>
      <p:sp>
        <p:nvSpPr>
          <p:cNvPr id="199" name="CuadroTexto 198">
            <a:extLst>
              <a:ext uri="{FF2B5EF4-FFF2-40B4-BE49-F238E27FC236}">
                <a16:creationId xmlns:a16="http://schemas.microsoft.com/office/drawing/2014/main" id="{B34801B1-638F-4465-9AE0-CE10929681CE}"/>
              </a:ext>
            </a:extLst>
          </p:cNvPr>
          <p:cNvSpPr txBox="1"/>
          <p:nvPr/>
        </p:nvSpPr>
        <p:spPr>
          <a:xfrm>
            <a:off x="325337" y="4306959"/>
            <a:ext cx="2739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Etapa 1: 100%</a:t>
            </a:r>
          </a:p>
          <a:p>
            <a:pPr algn="just"/>
            <a:r>
              <a:rPr lang="es-CO" sz="1200" dirty="0"/>
              <a:t>Etapa 2: 80.64% ejecutado de la etapa de obra vs Programado el 90%. El Corte de Obra N° 11 no fue claro. Se están subsanando observaciones.</a:t>
            </a:r>
          </a:p>
        </p:txBody>
      </p:sp>
      <p:pic>
        <p:nvPicPr>
          <p:cNvPr id="200" name="Imagen 199">
            <a:extLst>
              <a:ext uri="{FF2B5EF4-FFF2-40B4-BE49-F238E27FC236}">
                <a16:creationId xmlns:a16="http://schemas.microsoft.com/office/drawing/2014/main" id="{670A7FB5-53FD-4445-A235-B6E585884A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964" y="1521019"/>
            <a:ext cx="4285397" cy="1622940"/>
          </a:xfrm>
          <a:prstGeom prst="rect">
            <a:avLst/>
          </a:prstGeom>
        </p:spPr>
      </p:pic>
      <p:sp>
        <p:nvSpPr>
          <p:cNvPr id="201" name="26 Elipse">
            <a:extLst>
              <a:ext uri="{FF2B5EF4-FFF2-40B4-BE49-F238E27FC236}">
                <a16:creationId xmlns:a16="http://schemas.microsoft.com/office/drawing/2014/main" id="{A004A4D8-BC10-4E4E-A78A-BD753A86240D}"/>
              </a:ext>
            </a:extLst>
          </p:cNvPr>
          <p:cNvSpPr/>
          <p:nvPr/>
        </p:nvSpPr>
        <p:spPr>
          <a:xfrm>
            <a:off x="9452017" y="1398859"/>
            <a:ext cx="213478" cy="208992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202" name="26 Elipse">
            <a:extLst>
              <a:ext uri="{FF2B5EF4-FFF2-40B4-BE49-F238E27FC236}">
                <a16:creationId xmlns:a16="http://schemas.microsoft.com/office/drawing/2014/main" id="{EFAD51C9-3EB4-4C20-A365-B79E3936E5B7}"/>
              </a:ext>
            </a:extLst>
          </p:cNvPr>
          <p:cNvSpPr/>
          <p:nvPr/>
        </p:nvSpPr>
        <p:spPr>
          <a:xfrm>
            <a:off x="9452017" y="1975103"/>
            <a:ext cx="213478" cy="208992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203" name="150 Proceso">
            <a:extLst>
              <a:ext uri="{FF2B5EF4-FFF2-40B4-BE49-F238E27FC236}">
                <a16:creationId xmlns:a16="http://schemas.microsoft.com/office/drawing/2014/main" id="{66693F80-0231-4319-BEF0-D3388E739F81}"/>
              </a:ext>
            </a:extLst>
          </p:cNvPr>
          <p:cNvSpPr/>
          <p:nvPr/>
        </p:nvSpPr>
        <p:spPr>
          <a:xfrm>
            <a:off x="2863633" y="3964356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72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mB_Lj_bE6SuG_W7A.N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AE79D6F62744A90ED38F7A4107209" ma:contentTypeVersion="8" ma:contentTypeDescription="Create a new document." ma:contentTypeScope="" ma:versionID="c0583f2f575c464155c1962f22a9c21d">
  <xsd:schema xmlns:xsd="http://www.w3.org/2001/XMLSchema" xmlns:xs="http://www.w3.org/2001/XMLSchema" xmlns:p="http://schemas.microsoft.com/office/2006/metadata/properties" xmlns:ns3="0381c238-0115-4676-9eac-af3b642ab3a9" targetNamespace="http://schemas.microsoft.com/office/2006/metadata/properties" ma:root="true" ma:fieldsID="b3cfb08cb5f9b9908e5dd0ed550ec1a0" ns3:_="">
    <xsd:import namespace="0381c238-0115-4676-9eac-af3b642ab3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1c238-0115-4676-9eac-af3b642ab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892A36-F7E2-458C-BF50-9C0D0DBB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1c238-0115-4676-9eac-af3b642ab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6CAC43-FD0A-4CFB-A12C-A955837C744A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381c238-0115-4676-9eac-af3b642ab3a9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07AD7B-8C70-4A8D-8508-A4A33D9C3A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416</Words>
  <Application>Microsoft Office PowerPoint</Application>
  <PresentationFormat>Panorámica</PresentationFormat>
  <Paragraphs>79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Milena Castaneda Moreno</dc:creator>
  <cp:lastModifiedBy>HP</cp:lastModifiedBy>
  <cp:revision>64</cp:revision>
  <cp:lastPrinted>2019-10-29T22:15:30Z</cp:lastPrinted>
  <dcterms:created xsi:type="dcterms:W3CDTF">2019-06-28T15:32:40Z</dcterms:created>
  <dcterms:modified xsi:type="dcterms:W3CDTF">2020-04-14T00:56:28Z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0x010100B05AE79D6F62744A90ED38F7A4107209</vt:lpwstr>
  </property>
</Properties>
</file>